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y="5143500" cx="9144000"/>
  <p:notesSz cx="6858000" cy="9144000"/>
  <p:embeddedFontLst>
    <p:embeddedFont>
      <p:font typeface="Inter SemiBold"/>
      <p:regular r:id="rId45"/>
      <p:bold r:id="rId46"/>
      <p:italic r:id="rId47"/>
      <p:boldItalic r:id="rId48"/>
    </p:embeddedFont>
    <p:embeddedFont>
      <p:font typeface="Roboto"/>
      <p:regular r:id="rId49"/>
      <p:bold r:id="rId50"/>
      <p:italic r:id="rId51"/>
      <p:boldItalic r:id="rId52"/>
    </p:embeddedFont>
    <p:embeddedFont>
      <p:font typeface="Inter"/>
      <p:regular r:id="rId53"/>
      <p:bold r:id="rId54"/>
      <p:italic r:id="rId55"/>
      <p:boldItalic r:id="rId56"/>
    </p:embeddedFont>
    <p:embeddedFont>
      <p:font typeface="Roboto SemiBold"/>
      <p:regular r:id="rId57"/>
      <p:bold r:id="rId58"/>
      <p:italic r:id="rId59"/>
      <p:boldItalic r:id="rId60"/>
    </p:embeddedFont>
    <p:embeddedFont>
      <p:font typeface="Open Sans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65" roundtripDataSignature="AMtx7mgBy0msolOo7clJnD/hJIi4dWur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4946C6A-2022-4FEA-A7AE-F1FAC44562D5}">
  <a:tblStyle styleId="{D4946C6A-2022-4FEA-A7AE-F1FAC44562D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InterSemiBold-bold.fntdata"/><Relationship Id="rId45" Type="http://schemas.openxmlformats.org/officeDocument/2006/relationships/font" Target="fonts/InterSemiBo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InterSemiBold-boldItalic.fntdata"/><Relationship Id="rId47" Type="http://schemas.openxmlformats.org/officeDocument/2006/relationships/font" Target="fonts/InterSemiBold-italic.fntdata"/><Relationship Id="rId49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OpenSans-bold.fntdata"/><Relationship Id="rId61" Type="http://schemas.openxmlformats.org/officeDocument/2006/relationships/font" Target="fonts/OpenSans-regular.fntdata"/><Relationship Id="rId20" Type="http://schemas.openxmlformats.org/officeDocument/2006/relationships/slide" Target="slides/slide14.xml"/><Relationship Id="rId64" Type="http://schemas.openxmlformats.org/officeDocument/2006/relationships/font" Target="fonts/OpenSans-boldItalic.fntdata"/><Relationship Id="rId63" Type="http://schemas.openxmlformats.org/officeDocument/2006/relationships/font" Target="fonts/OpenSans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65" Type="http://customschemas.google.com/relationships/presentationmetadata" Target="meta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RobotoSemiBold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italic.fntdata"/><Relationship Id="rId50" Type="http://schemas.openxmlformats.org/officeDocument/2006/relationships/font" Target="fonts/Roboto-bold.fntdata"/><Relationship Id="rId53" Type="http://schemas.openxmlformats.org/officeDocument/2006/relationships/font" Target="fonts/Inter-regular.fntdata"/><Relationship Id="rId52" Type="http://schemas.openxmlformats.org/officeDocument/2006/relationships/font" Target="fonts/Roboto-boldItalic.fntdata"/><Relationship Id="rId11" Type="http://schemas.openxmlformats.org/officeDocument/2006/relationships/slide" Target="slides/slide5.xml"/><Relationship Id="rId55" Type="http://schemas.openxmlformats.org/officeDocument/2006/relationships/font" Target="fonts/Inter-italic.fntdata"/><Relationship Id="rId10" Type="http://schemas.openxmlformats.org/officeDocument/2006/relationships/slide" Target="slides/slide4.xml"/><Relationship Id="rId54" Type="http://schemas.openxmlformats.org/officeDocument/2006/relationships/font" Target="fonts/Inter-bold.fntdata"/><Relationship Id="rId13" Type="http://schemas.openxmlformats.org/officeDocument/2006/relationships/slide" Target="slides/slide7.xml"/><Relationship Id="rId57" Type="http://schemas.openxmlformats.org/officeDocument/2006/relationships/font" Target="fonts/RobotoSemiBold-regular.fntdata"/><Relationship Id="rId12" Type="http://schemas.openxmlformats.org/officeDocument/2006/relationships/slide" Target="slides/slide6.xml"/><Relationship Id="rId56" Type="http://schemas.openxmlformats.org/officeDocument/2006/relationships/font" Target="fonts/Inter-boldItalic.fntdata"/><Relationship Id="rId15" Type="http://schemas.openxmlformats.org/officeDocument/2006/relationships/slide" Target="slides/slide9.xml"/><Relationship Id="rId59" Type="http://schemas.openxmlformats.org/officeDocument/2006/relationships/font" Target="fonts/RobotoSemiBold-italic.fntdata"/><Relationship Id="rId14" Type="http://schemas.openxmlformats.org/officeDocument/2006/relationships/slide" Target="slides/slide8.xml"/><Relationship Id="rId58" Type="http://schemas.openxmlformats.org/officeDocument/2006/relationships/font" Target="fonts/RobotoSemiBold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png>
</file>

<file path=ppt/media/image12.png>
</file>

<file path=ppt/media/image13.png>
</file>

<file path=ppt/media/image15.jpg>
</file>

<file path=ppt/media/image17.png>
</file>

<file path=ppt/media/image18.png>
</file>

<file path=ppt/media/image19.png>
</file>

<file path=ppt/media/image21.png>
</file>

<file path=ppt/media/image22.png>
</file>

<file path=ppt/media/image23.png>
</file>

<file path=ppt/media/image24.png>
</file>

<file path=ppt/media/image25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Напоминаем про работу оператора not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Запускаем тесты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Тест is_prime(1) - ломается.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Показываем как выглядит сломанный тест.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Совместно с студентами “чиним” функцию для  единицы.</a:t>
            </a:r>
            <a:endParaRPr b="1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Добавьте функцию сложения двух чисел:</a:t>
            </a:r>
            <a:br>
              <a:rPr lang="ru"/>
            </a:br>
            <a:r>
              <a:rPr lang="ru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ru">
                <a:solidFill>
                  <a:srgbClr val="0062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ru"/>
            </a:br>
            <a:r>
              <a:rPr lang="ru"/>
              <a:t>Продемонстрируйте написание автотестом для данной функции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Можно показать запуск pytest’ов в PyCharm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Совместно с студентами “чиним” функцию для  единицы.</a:t>
            </a:r>
            <a:endParaRPr b="1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Примечание: функция выдает неверный результат, если передать список только с отрицательными значениями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Суть теста - при таких аргументах, функция </a:t>
            </a:r>
            <a:r>
              <a:rPr b="1" lang="ru"/>
              <a:t>должна</a:t>
            </a:r>
            <a:r>
              <a:rPr lang="ru"/>
              <a:t> выбросить исключение.</a:t>
            </a:r>
            <a:br>
              <a:rPr lang="ru"/>
            </a:br>
            <a:br>
              <a:rPr lang="ru"/>
            </a:br>
            <a:r>
              <a:rPr lang="ru"/>
              <a:t>Покажите работу с негативными тестами на примере </a:t>
            </a: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test_calculate_discount.py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Добавьте функцию сложения двух чисел:</a:t>
            </a:r>
            <a:br>
              <a:rPr lang="ru"/>
            </a:br>
            <a:r>
              <a:rPr lang="ru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ru">
                <a:solidFill>
                  <a:srgbClr val="0062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 </a:t>
            </a:r>
            <a:r>
              <a:rPr lang="ru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br>
              <a:rPr lang="ru"/>
            </a:br>
            <a:r>
              <a:rPr lang="ru"/>
              <a:t>Продемонстрируйте написание автотестом для данной функции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Объясняем преимущества и принцип работы </a:t>
            </a:r>
            <a:r>
              <a:rPr b="1" lang="ru" sz="1400">
                <a:solidFill>
                  <a:srgbClr val="9E880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@pytest.mark.parametrize</a:t>
            </a:r>
            <a:endParaRPr b="1" sz="1400">
              <a:solidFill>
                <a:srgbClr val="9E880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>
                <a:solidFill>
                  <a:schemeClr val="dk1"/>
                </a:solidFill>
              </a:rPr>
              <a:t>Делаем упор на: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>
                <a:solidFill>
                  <a:schemeClr val="dk1"/>
                </a:solidFill>
              </a:rPr>
              <a:t>Компактности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>
                <a:solidFill>
                  <a:schemeClr val="dk1"/>
                </a:solidFill>
              </a:rPr>
              <a:t>Простоте добавления новых тестов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Показываем на примерах из Part02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Функция format_time специально дана с кривой реализацией.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Можно подсказать студентам: - Если не знаете как исправить, перепишите функцию.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Фикстуры позволяют создавать данные, с которыми работает автотест.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Особенно полезно, когда нужен большой объем данных для теста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Показываем и объясняем использование фикстуры на примере: Part03/test_filter_dicts.py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Рассказываем про тестовый клиент, который предоставляет FastApi для интеграции с pytest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7" name="Google Shape;397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Показываем и объясняем автотесты на примере проекта: </a:t>
            </a:r>
            <a:r>
              <a:rPr lang="ru">
                <a:solidFill>
                  <a:srgbClr val="080808"/>
                </a:solidFill>
                <a:highlight>
                  <a:srgbClr val="FFFFFF"/>
                </a:highlight>
                <a:latin typeface="Inter"/>
                <a:ea typeface="Inter"/>
                <a:cs typeface="Inter"/>
                <a:sym typeface="Inter"/>
              </a:rPr>
              <a:t>PytestFastApiDemo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9" name="Google Shape;409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Функция format_time специально дана с кривой реализацией.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Можно подсказать студентам: - Если не знаете как исправить, перепишите функцию.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6" name="Google Shape;416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" name="Google Shape;422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Показываем SWAGGER документацию, которую автоматически генерирует FastApi.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Объясняем, как используя swagger можно отправлять запросы и получать ответы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Объясните принцип работы данной функции.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Попросите студентов описать, как бы они тестировали данную функцию?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Демонстрируем запуск тестов в терминале.</a:t>
            </a:r>
            <a:br>
              <a:rPr lang="ru"/>
            </a:b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Обращаем внимание, что pytest автоматически ищет файлы которые начинаются с </a:t>
            </a:r>
            <a:r>
              <a:rPr b="1" lang="ru"/>
              <a:t>test_</a:t>
            </a:r>
            <a:endParaRPr b="1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Кратко рассказываем про assert.</a:t>
            </a:r>
            <a:endParaRPr b="1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1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.png"/><Relationship Id="rId6" Type="http://schemas.openxmlformats.org/officeDocument/2006/relationships/image" Target="../media/image13.png"/><Relationship Id="rId7" Type="http://schemas.openxmlformats.org/officeDocument/2006/relationships/image" Target="../media/image9.png"/><Relationship Id="rId8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40"/>
          <p:cNvSpPr txBox="1"/>
          <p:nvPr>
            <p:ph type="ctrTitle"/>
          </p:nvPr>
        </p:nvSpPr>
        <p:spPr>
          <a:xfrm>
            <a:off x="515152" y="2046425"/>
            <a:ext cx="6984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Inter SemiBold"/>
              <a:buNone/>
              <a:defRPr sz="5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pic>
        <p:nvPicPr>
          <p:cNvPr descr="preencoded.png" id="12" name="Google Shape;12;p40"/>
          <p:cNvPicPr preferRelativeResize="0"/>
          <p:nvPr/>
        </p:nvPicPr>
        <p:blipFill rotWithShape="1">
          <a:blip r:embed="rId2">
            <a:alphaModFix/>
          </a:blip>
          <a:srcRect b="0" l="12342" r="0" t="0"/>
          <a:stretch/>
        </p:blipFill>
        <p:spPr>
          <a:xfrm rot="-5400000">
            <a:off x="5384918" y="1385137"/>
            <a:ext cx="5151500" cy="238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025" y="476250"/>
            <a:ext cx="2303700" cy="2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6] ">
  <p:cSld name="CUSTOM_2_1_1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9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49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49"/>
          <p:cNvSpPr/>
          <p:nvPr/>
        </p:nvSpPr>
        <p:spPr>
          <a:xfrm>
            <a:off x="1138125" y="23898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49"/>
          <p:cNvSpPr/>
          <p:nvPr/>
        </p:nvSpPr>
        <p:spPr>
          <a:xfrm>
            <a:off x="1138125" y="297005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0" name="Google Shape;100;p49"/>
          <p:cNvCxnSpPr>
            <a:stCxn id="97" idx="1"/>
            <a:endCxn id="96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01" name="Google Shape;101;p49"/>
          <p:cNvCxnSpPr>
            <a:stCxn id="97" idx="1"/>
            <a:endCxn id="98" idx="1"/>
          </p:cNvCxnSpPr>
          <p:nvPr/>
        </p:nvCxnSpPr>
        <p:spPr>
          <a:xfrm>
            <a:off x="1138125" y="19977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02" name="Google Shape;102;p49"/>
          <p:cNvCxnSpPr>
            <a:stCxn id="98" idx="1"/>
            <a:endCxn id="99" idx="1"/>
          </p:cNvCxnSpPr>
          <p:nvPr/>
        </p:nvCxnSpPr>
        <p:spPr>
          <a:xfrm>
            <a:off x="1138125" y="25779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03" name="Google Shape;103;p49"/>
          <p:cNvCxnSpPr/>
          <p:nvPr/>
        </p:nvCxnSpPr>
        <p:spPr>
          <a:xfrm flipH="1" rot="-5400000">
            <a:off x="848325" y="3447975"/>
            <a:ext cx="580200" cy="600"/>
          </a:xfrm>
          <a:prstGeom prst="bentConnector3">
            <a:avLst>
              <a:gd fmla="val 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104" name="Google Shape;104;p49"/>
          <p:cNvSpPr/>
          <p:nvPr/>
        </p:nvSpPr>
        <p:spPr>
          <a:xfrm>
            <a:off x="1138125" y="3550229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5" name="Google Shape;105;p49"/>
          <p:cNvCxnSpPr/>
          <p:nvPr/>
        </p:nvCxnSpPr>
        <p:spPr>
          <a:xfrm flipH="1" rot="-5400000">
            <a:off x="848325" y="4028175"/>
            <a:ext cx="580200" cy="600"/>
          </a:xfrm>
          <a:prstGeom prst="bentConnector3">
            <a:avLst>
              <a:gd fmla="val 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106" name="Google Shape;106;p49"/>
          <p:cNvSpPr/>
          <p:nvPr/>
        </p:nvSpPr>
        <p:spPr>
          <a:xfrm>
            <a:off x="1138125" y="413040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49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108" name="Google Shape;108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9" name="Google Shape;109;p49"/>
          <p:cNvPicPr preferRelativeResize="0"/>
          <p:nvPr/>
        </p:nvPicPr>
        <p:blipFill rotWithShape="1">
          <a:blip r:embed="rId3">
            <a:alphaModFix/>
          </a:blip>
          <a:srcRect b="0" l="59751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9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ru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11" name="Google Shape;111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" type="secHead">
  <p:cSld name="SECTION_HEAD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3" name="Google Shape;113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5500" y="3587350"/>
            <a:ext cx="2118501" cy="155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SECTION_HEADER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1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6" name="Google Shape;116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17" name="Google Shape;117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2"/>
          <p:cNvSpPr txBox="1"/>
          <p:nvPr>
            <p:ph idx="1" type="body"/>
          </p:nvPr>
        </p:nvSpPr>
        <p:spPr>
          <a:xfrm>
            <a:off x="432000" y="15480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0" name="Google Shape;120;p52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pic>
        <p:nvPicPr>
          <p:cNvPr id="121" name="Google Shape;121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подзаголовок">
  <p:cSld name="TITLE_AND_BODY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3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pic>
        <p:nvPicPr>
          <p:cNvPr id="124" name="Google Shape;124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3"/>
          <p:cNvSpPr txBox="1"/>
          <p:nvPr>
            <p:ph idx="1" type="subTitle"/>
          </p:nvPr>
        </p:nvSpPr>
        <p:spPr>
          <a:xfrm>
            <a:off x="432000" y="950400"/>
            <a:ext cx="71055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i="1" sz="2200">
                <a:solidFill>
                  <a:srgbClr val="666666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54"/>
          <p:cNvSpPr txBox="1"/>
          <p:nvPr/>
        </p:nvSpPr>
        <p:spPr>
          <a:xfrm>
            <a:off x="311700" y="2153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Работа в сессионном зале</a:t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44850" y="2136700"/>
            <a:ext cx="606200" cy="60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+" type="blank">
  <p:cSld name="BLANK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 1">
  <p:cSld name="TITLE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3" name="Google Shape;133;p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4" name="Google Shape;134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5]">
  <p:cSld name="CUSTOM_2_1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1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16;p41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17;p41"/>
          <p:cNvSpPr/>
          <p:nvPr/>
        </p:nvSpPr>
        <p:spPr>
          <a:xfrm>
            <a:off x="1138125" y="23898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18;p41"/>
          <p:cNvSpPr/>
          <p:nvPr/>
        </p:nvSpPr>
        <p:spPr>
          <a:xfrm>
            <a:off x="1138125" y="297005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" name="Google Shape;19;p41"/>
          <p:cNvCxnSpPr>
            <a:stCxn id="16" idx="1"/>
            <a:endCxn id="15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0" name="Google Shape;20;p41"/>
          <p:cNvCxnSpPr>
            <a:stCxn id="16" idx="1"/>
            <a:endCxn id="17" idx="1"/>
          </p:cNvCxnSpPr>
          <p:nvPr/>
        </p:nvCxnSpPr>
        <p:spPr>
          <a:xfrm>
            <a:off x="1138125" y="19977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1" name="Google Shape;21;p41"/>
          <p:cNvCxnSpPr>
            <a:stCxn id="17" idx="1"/>
            <a:endCxn id="18" idx="1"/>
          </p:cNvCxnSpPr>
          <p:nvPr/>
        </p:nvCxnSpPr>
        <p:spPr>
          <a:xfrm>
            <a:off x="1138125" y="25779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2" name="Google Shape;22;p41"/>
          <p:cNvCxnSpPr/>
          <p:nvPr/>
        </p:nvCxnSpPr>
        <p:spPr>
          <a:xfrm flipH="1" rot="-5400000">
            <a:off x="848325" y="3447975"/>
            <a:ext cx="580200" cy="600"/>
          </a:xfrm>
          <a:prstGeom prst="bentConnector3">
            <a:avLst>
              <a:gd fmla="val 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23" name="Google Shape;23;p41"/>
          <p:cNvSpPr/>
          <p:nvPr/>
        </p:nvSpPr>
        <p:spPr>
          <a:xfrm>
            <a:off x="1138125" y="3550229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Google Shape;24;p41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25" name="Google Shape;25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" name="Google Shape;26;p41"/>
          <p:cNvPicPr preferRelativeResize="0"/>
          <p:nvPr/>
        </p:nvPicPr>
        <p:blipFill rotWithShape="1">
          <a:blip r:embed="rId3">
            <a:alphaModFix/>
          </a:blip>
          <a:srcRect b="0" l="59751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1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ru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8" name="Google Shape;28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дтема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0" name="Google Shape;30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" name="Google Shape;31;p42"/>
          <p:cNvCxnSpPr/>
          <p:nvPr/>
        </p:nvCxnSpPr>
        <p:spPr>
          <a:xfrm>
            <a:off x="2109537" y="0"/>
            <a:ext cx="0" cy="2711100"/>
          </a:xfrm>
          <a:prstGeom prst="straightConnector1">
            <a:avLst/>
          </a:prstGeom>
          <a:noFill/>
          <a:ln cap="flat" cmpd="sng" w="63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42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Inter SemiBold"/>
              <a:buNone/>
              <a:defRPr sz="12000">
                <a:solidFill>
                  <a:srgbClr val="FFFFFF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3" name="Google Shape;33;p42"/>
          <p:cNvSpPr txBox="1"/>
          <p:nvPr>
            <p:ph idx="1" type="subTitle"/>
          </p:nvPr>
        </p:nvSpPr>
        <p:spPr>
          <a:xfrm>
            <a:off x="2495350" y="1220900"/>
            <a:ext cx="6126000" cy="20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Inter"/>
              <a:buNone/>
              <a:defRPr b="1" sz="4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подзаголовок и текст">
  <p:cSld name="TITLE_AND_BODY_1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3"/>
          <p:cNvSpPr txBox="1"/>
          <p:nvPr>
            <p:ph idx="1" type="body"/>
          </p:nvPr>
        </p:nvSpPr>
        <p:spPr>
          <a:xfrm>
            <a:off x="432000" y="15480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" name="Google Shape;36;p43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pic>
        <p:nvPicPr>
          <p:cNvPr id="37" name="Google Shape;37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43"/>
          <p:cNvSpPr txBox="1"/>
          <p:nvPr>
            <p:ph idx="2" type="subTitle"/>
          </p:nvPr>
        </p:nvSpPr>
        <p:spPr>
          <a:xfrm>
            <a:off x="432000" y="950400"/>
            <a:ext cx="71055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i="1" sz="2200">
                <a:solidFill>
                  <a:srgbClr val="666666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реподаватель">
  <p:cSld name="CUSTOM_3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0" name="Google Shape;40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028" y="0"/>
            <a:ext cx="384589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1" name="Google Shape;4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250" y="1057275"/>
            <a:ext cx="2838450" cy="3600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2" name="Google Shape;42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6250" y="476250"/>
            <a:ext cx="1447473" cy="2666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3" name="Google Shape;43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1809751"/>
            <a:ext cx="1922238" cy="33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44"/>
          <p:cNvSpPr/>
          <p:nvPr/>
        </p:nvSpPr>
        <p:spPr>
          <a:xfrm>
            <a:off x="664187" y="525574"/>
            <a:ext cx="1071600" cy="2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b="0" i="0" sz="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4"/>
          <p:cNvSpPr/>
          <p:nvPr/>
        </p:nvSpPr>
        <p:spPr>
          <a:xfrm>
            <a:off x="3985886" y="1057275"/>
            <a:ext cx="4833000" cy="3056100"/>
          </a:xfrm>
          <a:prstGeom prst="roundRect">
            <a:avLst>
              <a:gd fmla="val 394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" name="Google Shape;46;p44"/>
          <p:cNvGrpSpPr/>
          <p:nvPr/>
        </p:nvGrpSpPr>
        <p:grpSpPr>
          <a:xfrm>
            <a:off x="6691726" y="3347563"/>
            <a:ext cx="2453598" cy="1796682"/>
            <a:chOff x="12341323" y="5932463"/>
            <a:chExt cx="5946676" cy="4354538"/>
          </a:xfrm>
        </p:grpSpPr>
        <p:pic>
          <p:nvPicPr>
            <p:cNvPr descr="preencoded.png" id="47" name="Google Shape;47;p4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reencoded.png" id="48" name="Google Shape;48;p4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reencoded.png" id="49" name="Google Shape;49;p44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" name="Google Shape;50;p44"/>
            <p:cNvSpPr/>
            <p:nvPr/>
          </p:nvSpPr>
          <p:spPr>
            <a:xfrm rot="44789">
              <a:off x="15363783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44"/>
            <p:cNvSpPr/>
            <p:nvPr/>
          </p:nvSpPr>
          <p:spPr>
            <a:xfrm rot="44789">
              <a:off x="14906583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" name="Google Shape;52;p44"/>
          <p:cNvSpPr txBox="1"/>
          <p:nvPr/>
        </p:nvSpPr>
        <p:spPr>
          <a:xfrm>
            <a:off x="975225" y="2567308"/>
            <a:ext cx="18405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Фото преподавателя</a:t>
            </a:r>
            <a:endParaRPr b="1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descr="фото преподавателя" id="53" name="Google Shape;53;p44"/>
          <p:cNvSpPr/>
          <p:nvPr>
            <p:ph idx="2" type="pic"/>
          </p:nvPr>
        </p:nvSpPr>
        <p:spPr>
          <a:xfrm>
            <a:off x="589700" y="1191050"/>
            <a:ext cx="2613600" cy="33339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44"/>
          <p:cNvSpPr txBox="1"/>
          <p:nvPr>
            <p:ph type="title"/>
          </p:nvPr>
        </p:nvSpPr>
        <p:spPr>
          <a:xfrm>
            <a:off x="4200700" y="768800"/>
            <a:ext cx="3348900" cy="108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5" name="Google Shape;55;p44"/>
          <p:cNvSpPr txBox="1"/>
          <p:nvPr>
            <p:ph idx="1" type="body"/>
          </p:nvPr>
        </p:nvSpPr>
        <p:spPr>
          <a:xfrm>
            <a:off x="4200700" y="2074875"/>
            <a:ext cx="3348900" cy="29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0]">
  <p:cSld name="CUSTOM_2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7" name="Google Shape;57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8" name="Google Shape;58;p45"/>
          <p:cNvPicPr preferRelativeResize="0"/>
          <p:nvPr/>
        </p:nvPicPr>
        <p:blipFill rotWithShape="1">
          <a:blip r:embed="rId3">
            <a:alphaModFix/>
          </a:blip>
          <a:srcRect b="0" l="59751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45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ru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45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61" name="Google Shape;61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2] 2">
  <p:cSld name="CUSTOM_2_3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6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46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5" name="Google Shape;65;p46"/>
          <p:cNvCxnSpPr>
            <a:stCxn id="64" idx="1"/>
            <a:endCxn id="63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1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66" name="Google Shape;66;p46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67" name="Google Shape;67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" name="Google Shape;68;p46"/>
          <p:cNvPicPr preferRelativeResize="0"/>
          <p:nvPr/>
        </p:nvPicPr>
        <p:blipFill rotWithShape="1">
          <a:blip r:embed="rId3">
            <a:alphaModFix/>
          </a:blip>
          <a:srcRect b="0" l="59751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46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ru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70" name="Google Shape;70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3]">
  <p:cSld name="CUSTOM_2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7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47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4" name="Google Shape;74;p47"/>
          <p:cNvCxnSpPr>
            <a:stCxn id="73" idx="1"/>
            <a:endCxn id="72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1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75" name="Google Shape;75;p47"/>
          <p:cNvSpPr/>
          <p:nvPr/>
        </p:nvSpPr>
        <p:spPr>
          <a:xfrm>
            <a:off x="1138725" y="23694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6" name="Google Shape;76;p47"/>
          <p:cNvCxnSpPr/>
          <p:nvPr/>
        </p:nvCxnSpPr>
        <p:spPr>
          <a:xfrm rot="-5400000">
            <a:off x="858525" y="2277377"/>
            <a:ext cx="559800" cy="600"/>
          </a:xfrm>
          <a:prstGeom prst="bentConnector3">
            <a:avLst>
              <a:gd fmla="val 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77" name="Google Shape;77;p47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78" name="Google Shape;78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9" name="Google Shape;79;p47"/>
          <p:cNvPicPr preferRelativeResize="0"/>
          <p:nvPr/>
        </p:nvPicPr>
        <p:blipFill rotWithShape="1">
          <a:blip r:embed="rId3">
            <a:alphaModFix/>
          </a:blip>
          <a:srcRect b="0" l="59751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47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ru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81" name="Google Shape;81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4]">
  <p:cSld name="CUSTOM_2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8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8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8"/>
          <p:cNvSpPr/>
          <p:nvPr/>
        </p:nvSpPr>
        <p:spPr>
          <a:xfrm>
            <a:off x="1138125" y="23898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8"/>
          <p:cNvSpPr/>
          <p:nvPr/>
        </p:nvSpPr>
        <p:spPr>
          <a:xfrm>
            <a:off x="1138125" y="297005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7" name="Google Shape;87;p48"/>
          <p:cNvCxnSpPr>
            <a:stCxn id="84" idx="1"/>
            <a:endCxn id="83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88" name="Google Shape;88;p48"/>
          <p:cNvCxnSpPr>
            <a:stCxn id="84" idx="1"/>
            <a:endCxn id="85" idx="1"/>
          </p:cNvCxnSpPr>
          <p:nvPr/>
        </p:nvCxnSpPr>
        <p:spPr>
          <a:xfrm>
            <a:off x="1138125" y="19977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89" name="Google Shape;89;p48"/>
          <p:cNvCxnSpPr>
            <a:stCxn id="85" idx="1"/>
            <a:endCxn id="86" idx="1"/>
          </p:cNvCxnSpPr>
          <p:nvPr/>
        </p:nvCxnSpPr>
        <p:spPr>
          <a:xfrm>
            <a:off x="1138125" y="25779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90" name="Google Shape;90;p48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91" name="Google Shape;91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92" name="Google Shape;92;p48"/>
          <p:cNvPicPr preferRelativeResize="0"/>
          <p:nvPr/>
        </p:nvPicPr>
        <p:blipFill rotWithShape="1">
          <a:blip r:embed="rId3">
            <a:alphaModFix/>
          </a:blip>
          <a:srcRect b="0" l="59751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8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ru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94" name="Google Shape;94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9"/>
          <p:cNvSpPr txBox="1"/>
          <p:nvPr>
            <p:ph type="title"/>
          </p:nvPr>
        </p:nvSpPr>
        <p:spPr>
          <a:xfrm>
            <a:off x="432000" y="360000"/>
            <a:ext cx="709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b="0" i="0" sz="3200" u="none" cap="none" strike="noStrik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b="0" i="0" sz="3200" u="none" cap="none" strike="noStrik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b="0" i="0" sz="3200" u="none" cap="none" strike="noStrik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b="0" i="0" sz="3200" u="none" cap="none" strike="noStrik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b="0" i="0" sz="3200" u="none" cap="none" strike="noStrik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b="0" i="0" sz="3200" u="none" cap="none" strike="noStrik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b="0" i="0" sz="3200" u="none" cap="none" strike="noStrik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b="0" i="0" sz="3200" u="none" cap="none" strike="noStrik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b="0" i="0" sz="3200" u="none" cap="none" strike="noStrike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9pPr>
          </a:lstStyle>
          <a:p/>
        </p:txBody>
      </p:sp>
      <p:sp>
        <p:nvSpPr>
          <p:cNvPr id="7" name="Google Shape;7;p39"/>
          <p:cNvSpPr txBox="1"/>
          <p:nvPr>
            <p:ph idx="1" type="body"/>
          </p:nvPr>
        </p:nvSpPr>
        <p:spPr>
          <a:xfrm>
            <a:off x="432000" y="15480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descr="preencoded.png" id="9" name="Google Shape;9;p3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"/>
          <p:cNvSpPr txBox="1"/>
          <p:nvPr>
            <p:ph type="ctrTitle"/>
          </p:nvPr>
        </p:nvSpPr>
        <p:spPr>
          <a:xfrm>
            <a:off x="515152" y="2046425"/>
            <a:ext cx="6984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ru"/>
              <a:t>Тестирование и документация</a:t>
            </a:r>
            <a:endParaRPr/>
          </a:p>
        </p:txBody>
      </p:sp>
      <p:sp>
        <p:nvSpPr>
          <p:cNvPr id="140" name="Google Shape;140;p1"/>
          <p:cNvSpPr/>
          <p:nvPr/>
        </p:nvSpPr>
        <p:spPr>
          <a:xfrm>
            <a:off x="647100" y="534688"/>
            <a:ext cx="19869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API. Lesson </a:t>
            </a:r>
            <a:r>
              <a:rPr lang="ru" sz="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7</a:t>
            </a:r>
            <a:endParaRPr b="0" i="0" sz="9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ctr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1</a:t>
            </a:r>
            <a:endParaRPr b="0" i="0" sz="9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0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207" name="Google Shape;207;p10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Тестирование с помощью pytest</a:t>
            </a:r>
            <a:endParaRPr/>
          </a:p>
        </p:txBody>
      </p:sp>
      <p:graphicFrame>
        <p:nvGraphicFramePr>
          <p:cNvPr id="208" name="Google Shape;208;p10"/>
          <p:cNvGraphicFramePr/>
          <p:nvPr/>
        </p:nvGraphicFramePr>
        <p:xfrm>
          <a:off x="432000" y="175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52803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from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1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test_numbers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():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not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D9EAD3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not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D9EAD3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not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033B3"/>
                        </a:solidFill>
                        <a:highlight>
                          <a:srgbClr val="D9EAD3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9" name="Google Shape;209;p10"/>
          <p:cNvSpPr/>
          <p:nvPr/>
        </p:nvSpPr>
        <p:spPr>
          <a:xfrm>
            <a:off x="432000" y="1481325"/>
            <a:ext cx="1529400" cy="271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test_is_prime.py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0"/>
          <p:cNvSpPr txBox="1"/>
          <p:nvPr/>
        </p:nvSpPr>
        <p:spPr>
          <a:xfrm>
            <a:off x="432000" y="4298225"/>
            <a:ext cx="5485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ru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Добавим тестов для чисел, НЕ являющихся простыми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1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216" name="Google Shape;216;p11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Тестирование с помощью pytest</a:t>
            </a:r>
            <a:endParaRPr/>
          </a:p>
        </p:txBody>
      </p:sp>
      <p:graphicFrame>
        <p:nvGraphicFramePr>
          <p:cNvPr id="217" name="Google Shape;217;p11"/>
          <p:cNvGraphicFramePr/>
          <p:nvPr/>
        </p:nvGraphicFramePr>
        <p:xfrm>
          <a:off x="432000" y="175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52803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from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1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test_numbers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():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D9EAD3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not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not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not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8" name="Google Shape;218;p11"/>
          <p:cNvSpPr/>
          <p:nvPr/>
        </p:nvSpPr>
        <p:spPr>
          <a:xfrm>
            <a:off x="432000" y="1481325"/>
            <a:ext cx="1529400" cy="271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test_is_prime.py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1"/>
          <p:cNvSpPr txBox="1"/>
          <p:nvPr/>
        </p:nvSpPr>
        <p:spPr>
          <a:xfrm>
            <a:off x="432000" y="4374425"/>
            <a:ext cx="5485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ru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Добавим тест на граничное условие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1"/>
          <p:cNvSpPr/>
          <p:nvPr/>
        </p:nvSpPr>
        <p:spPr>
          <a:xfrm>
            <a:off x="3619350" y="1967900"/>
            <a:ext cx="1803300" cy="8715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FFAB4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1 - простое число?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Почему?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1"/>
          <p:cNvSpPr txBox="1"/>
          <p:nvPr/>
        </p:nvSpPr>
        <p:spPr>
          <a:xfrm>
            <a:off x="432000" y="4723175"/>
            <a:ext cx="4740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ru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 pytest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227" name="Google Shape;227;p12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Задача автотестов</a:t>
            </a:r>
            <a:endParaRPr/>
          </a:p>
        </p:txBody>
      </p:sp>
      <p:sp>
        <p:nvSpPr>
          <p:cNvPr id="228" name="Google Shape;228;p12"/>
          <p:cNvSpPr txBox="1"/>
          <p:nvPr>
            <p:ph idx="1" type="body"/>
          </p:nvPr>
        </p:nvSpPr>
        <p:spPr>
          <a:xfrm>
            <a:off x="432000" y="1548025"/>
            <a:ext cx="8520600" cy="17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Главная задача автотестов — не детально выявить, где именно возникла ошибка, а </a:t>
            </a:r>
            <a:r>
              <a:rPr lang="ru" u="sng"/>
              <a:t>оперативно сигнализировать</a:t>
            </a:r>
            <a:r>
              <a:rPr lang="ru"/>
              <a:t> о самом факте её появления.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600"/>
              <a:buNone/>
            </a:pPr>
            <a:r>
              <a:rPr lang="ru"/>
              <a:t>Они служат своеобразным "датчиком", который мгновенно оповещает о том, что в системе что-то пошло не так. Дальнейший анализ и поиск конкретной причины поломки — это уже </a:t>
            </a:r>
            <a:r>
              <a:rPr lang="ru" u="sng"/>
              <a:t>задача для разработчиков или тестировщиков</a:t>
            </a:r>
            <a:r>
              <a:rPr lang="ru"/>
              <a:t>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234" name="Google Shape;234;p13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Внесем исправления в функцию</a:t>
            </a:r>
            <a:endParaRPr/>
          </a:p>
        </p:txBody>
      </p:sp>
      <p:graphicFrame>
        <p:nvGraphicFramePr>
          <p:cNvPr id="235" name="Google Shape;235;p13"/>
          <p:cNvGraphicFramePr/>
          <p:nvPr/>
        </p:nvGraphicFramePr>
        <p:xfrm>
          <a:off x="432000" y="1504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7105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ru" sz="16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6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6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number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 </a:t>
                      </a:r>
                      <a:r>
                        <a:rPr lang="ru" sz="16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-&gt; </a:t>
                      </a:r>
                      <a:r>
                        <a:rPr lang="ru" sz="16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bool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endParaRPr sz="16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i="1" lang="ru" sz="16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6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for </a:t>
                      </a:r>
                      <a:r>
                        <a:rPr lang="ru" sz="16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divider </a:t>
                      </a:r>
                      <a:r>
                        <a:rPr lang="ru" sz="16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 </a:t>
                      </a:r>
                      <a:r>
                        <a:rPr lang="ru" sz="16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range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6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6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(math.sqrt(</a:t>
                      </a:r>
                      <a:r>
                        <a:rPr lang="ru" sz="16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number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)) + </a:t>
                      </a:r>
                      <a:r>
                        <a:rPr lang="ru" sz="16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):</a:t>
                      </a:r>
                      <a:endParaRPr sz="16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</a:t>
                      </a:r>
                      <a:r>
                        <a:rPr lang="ru" sz="16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if </a:t>
                      </a:r>
                      <a:r>
                        <a:rPr lang="ru" sz="16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number 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% </a:t>
                      </a:r>
                      <a:r>
                        <a:rPr lang="ru" sz="16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divider 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== </a:t>
                      </a:r>
                      <a:r>
                        <a:rPr lang="ru" sz="16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</a:t>
                      </a: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endParaRPr sz="16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ru" sz="16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</a:t>
                      </a:r>
                      <a:r>
                        <a:rPr lang="ru" sz="16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False</a:t>
                      </a:r>
                      <a:endParaRPr sz="1600" u="none" cap="none" strike="noStrike"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ru" sz="16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return True</a:t>
                      </a:r>
                      <a:endParaRPr sz="16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6" name="Google Shape;236;p13"/>
          <p:cNvSpPr/>
          <p:nvPr/>
        </p:nvSpPr>
        <p:spPr>
          <a:xfrm>
            <a:off x="432000" y="3155075"/>
            <a:ext cx="2546100" cy="10503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AB4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Предложите исправления, которые нужно внести в функцию.</a:t>
            </a:r>
            <a:endParaRPr b="1" i="0" sz="14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4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1.1</a:t>
            </a:r>
            <a:endParaRPr/>
          </a:p>
        </p:txBody>
      </p:sp>
      <p:sp>
        <p:nvSpPr>
          <p:cNvPr id="242" name="Google Shape;242;p14"/>
          <p:cNvSpPr txBox="1"/>
          <p:nvPr>
            <p:ph idx="1" type="subTitle"/>
          </p:nvPr>
        </p:nvSpPr>
        <p:spPr>
          <a:xfrm>
            <a:off x="2495350" y="1220900"/>
            <a:ext cx="6126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</a:pPr>
            <a:r>
              <a:rPr lang="ru" sz="4300">
                <a:solidFill>
                  <a:schemeClr val="lt1"/>
                </a:solidFill>
              </a:rPr>
              <a:t>LiveCoding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5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248" name="Google Shape;248;p15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Запуск в PyCharm</a:t>
            </a:r>
            <a:endParaRPr/>
          </a:p>
        </p:txBody>
      </p:sp>
      <p:pic>
        <p:nvPicPr>
          <p:cNvPr id="249" name="Google Shape;24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475" y="1473600"/>
            <a:ext cx="2753798" cy="330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6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</p:txBody>
      </p:sp>
      <p:sp>
        <p:nvSpPr>
          <p:cNvPr id="255" name="Google Shape;255;p16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Полезные параметры</a:t>
            </a:r>
            <a:endParaRPr/>
          </a:p>
        </p:txBody>
      </p:sp>
      <p:sp>
        <p:nvSpPr>
          <p:cNvPr id="256" name="Google Shape;256;p16"/>
          <p:cNvSpPr txBox="1"/>
          <p:nvPr>
            <p:ph idx="1" type="body"/>
          </p:nvPr>
        </p:nvSpPr>
        <p:spPr>
          <a:xfrm>
            <a:off x="432000" y="1548025"/>
            <a:ext cx="6525000" cy="431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b="1" lang="ru"/>
              <a:t>pytest</a:t>
            </a:r>
            <a:r>
              <a:rPr lang="ru"/>
              <a:t> - запускает все тесты в проекте</a:t>
            </a:r>
            <a:endParaRPr/>
          </a:p>
        </p:txBody>
      </p:sp>
      <p:sp>
        <p:nvSpPr>
          <p:cNvPr id="257" name="Google Shape;257;p16"/>
          <p:cNvSpPr txBox="1"/>
          <p:nvPr>
            <p:ph idx="1" type="body"/>
          </p:nvPr>
        </p:nvSpPr>
        <p:spPr>
          <a:xfrm>
            <a:off x="432000" y="3148750"/>
            <a:ext cx="6525000" cy="431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b="1" lang="ru"/>
              <a:t>pytest -v</a:t>
            </a:r>
            <a:r>
              <a:rPr lang="ru"/>
              <a:t> - запускает все тесты в проекте с большей детализацией</a:t>
            </a:r>
            <a:endParaRPr/>
          </a:p>
        </p:txBody>
      </p:sp>
      <p:sp>
        <p:nvSpPr>
          <p:cNvPr id="258" name="Google Shape;258;p16"/>
          <p:cNvSpPr txBox="1"/>
          <p:nvPr>
            <p:ph idx="1" type="body"/>
          </p:nvPr>
        </p:nvSpPr>
        <p:spPr>
          <a:xfrm>
            <a:off x="432000" y="2081600"/>
            <a:ext cx="6525000" cy="431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b="1" lang="ru"/>
              <a:t>pytest </a:t>
            </a:r>
            <a:r>
              <a:rPr lang="ru"/>
              <a:t>&lt;путь_к_файлу&gt; - запускает тесты в указанном файле</a:t>
            </a:r>
            <a:endParaRPr/>
          </a:p>
        </p:txBody>
      </p:sp>
      <p:sp>
        <p:nvSpPr>
          <p:cNvPr id="259" name="Google Shape;259;p16"/>
          <p:cNvSpPr txBox="1"/>
          <p:nvPr>
            <p:ph idx="1" type="body"/>
          </p:nvPr>
        </p:nvSpPr>
        <p:spPr>
          <a:xfrm>
            <a:off x="432000" y="2615175"/>
            <a:ext cx="6525000" cy="431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b="1" lang="ru"/>
              <a:t>pytest </a:t>
            </a:r>
            <a:r>
              <a:rPr lang="ru"/>
              <a:t>&lt;путь_к_директории&gt; - запускает тесты в указанной папке</a:t>
            </a:r>
            <a:endParaRPr/>
          </a:p>
        </p:txBody>
      </p:sp>
      <p:sp>
        <p:nvSpPr>
          <p:cNvPr id="260" name="Google Shape;260;p16"/>
          <p:cNvSpPr txBox="1"/>
          <p:nvPr>
            <p:ph idx="1" type="body"/>
          </p:nvPr>
        </p:nvSpPr>
        <p:spPr>
          <a:xfrm>
            <a:off x="432000" y="3682325"/>
            <a:ext cx="6525000" cy="431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b="1" lang="ru"/>
              <a:t>pytest -s</a:t>
            </a:r>
            <a:r>
              <a:rPr lang="ru"/>
              <a:t> - позволяет видеть вывод функций print()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/>
          <p:nvPr>
            <p:ph idx="1" type="body"/>
          </p:nvPr>
        </p:nvSpPr>
        <p:spPr>
          <a:xfrm>
            <a:off x="432000" y="1548025"/>
            <a:ext cx="8520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ru"/>
              <a:t>Решаем задачу: </a:t>
            </a:r>
            <a:r>
              <a:rPr lang="ru">
                <a:solidFill>
                  <a:srgbClr val="1155CC"/>
                </a:solidFill>
              </a:rPr>
              <a:t>test_my_max.py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266" name="Google Shape;266;p17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Практика</a:t>
            </a:r>
            <a:endParaRPr/>
          </a:p>
        </p:txBody>
      </p:sp>
      <p:sp>
        <p:nvSpPr>
          <p:cNvPr id="267" name="Google Shape;267;p17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Часть-1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Pytest</a:t>
            </a:r>
            <a:endParaRPr/>
          </a:p>
        </p:txBody>
      </p:sp>
      <p:sp>
        <p:nvSpPr>
          <p:cNvPr id="273" name="Google Shape;273;p18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Негативные тесты</a:t>
            </a:r>
            <a:endParaRPr/>
          </a:p>
        </p:txBody>
      </p:sp>
      <p:graphicFrame>
        <p:nvGraphicFramePr>
          <p:cNvPr id="274" name="Google Shape;274;p18"/>
          <p:cNvGraphicFramePr/>
          <p:nvPr/>
        </p:nvGraphicFramePr>
        <p:xfrm>
          <a:off x="534700" y="155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38966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4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add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endParaRPr sz="1400" u="none" cap="none" strike="noStrike"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75" name="Google Shape;275;p18"/>
          <p:cNvSpPr/>
          <p:nvPr/>
        </p:nvSpPr>
        <p:spPr>
          <a:xfrm>
            <a:off x="534700" y="2678650"/>
            <a:ext cx="2607600" cy="10503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AB4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Что произойдет, если мы вызовем функциюс аргументами </a:t>
            </a:r>
            <a:br>
              <a:rPr b="1" i="0" lang="ru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ru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</a:t>
            </a:r>
            <a:r>
              <a:rPr b="1" i="0" lang="ru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1" i="0" lang="ru" sz="1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“hello”</a:t>
            </a:r>
            <a:r>
              <a:rPr b="1" i="0" lang="ru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i="0" lang="ru" sz="1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r>
              <a:rPr b="1" i="0" lang="ru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)?</a:t>
            </a:r>
            <a:endParaRPr b="1" i="0" sz="14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</p:txBody>
      </p:sp>
      <p:sp>
        <p:nvSpPr>
          <p:cNvPr id="281" name="Google Shape;281;p19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Негативные тесты</a:t>
            </a:r>
            <a:endParaRPr/>
          </a:p>
        </p:txBody>
      </p:sp>
      <p:graphicFrame>
        <p:nvGraphicFramePr>
          <p:cNvPr id="282" name="Google Shape;282;p19"/>
          <p:cNvGraphicFramePr/>
          <p:nvPr/>
        </p:nvGraphicFramePr>
        <p:xfrm>
          <a:off x="534700" y="2455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38966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4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test_add_invalid_data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with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pytest.raises(</a:t>
                      </a:r>
                      <a:r>
                        <a:rPr lang="ru" sz="14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TypeError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add(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"hello"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10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83" name="Google Shape;283;p19"/>
          <p:cNvGraphicFramePr/>
          <p:nvPr/>
        </p:nvGraphicFramePr>
        <p:xfrm>
          <a:off x="534700" y="155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38966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4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add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endParaRPr sz="1400" u="none" cap="none" strike="noStrike"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"/>
          <p:cNvSpPr txBox="1"/>
          <p:nvPr>
            <p:ph idx="1" type="body"/>
          </p:nvPr>
        </p:nvSpPr>
        <p:spPr>
          <a:xfrm>
            <a:off x="1072800" y="1213200"/>
            <a:ext cx="3523500" cy="27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Знакомство с pytest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Параметризация и фикстуры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Интеграция pytest с FastAPI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Практика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AutoNum type="arabicPeriod"/>
            </a:pPr>
            <a:r>
              <a:rPr lang="ru"/>
              <a:t>Документация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0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2</a:t>
            </a:r>
            <a:endParaRPr/>
          </a:p>
        </p:txBody>
      </p:sp>
      <p:sp>
        <p:nvSpPr>
          <p:cNvPr id="289" name="Google Shape;289;p20"/>
          <p:cNvSpPr txBox="1"/>
          <p:nvPr>
            <p:ph idx="1" type="subTitle"/>
          </p:nvPr>
        </p:nvSpPr>
        <p:spPr>
          <a:xfrm>
            <a:off x="2495350" y="1220900"/>
            <a:ext cx="6126000" cy="13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" sz="4300">
                <a:solidFill>
                  <a:schemeClr val="lt1"/>
                </a:solidFill>
              </a:rPr>
              <a:t>Параметризация </a:t>
            </a:r>
            <a:br>
              <a:rPr lang="ru" sz="4300">
                <a:solidFill>
                  <a:schemeClr val="lt1"/>
                </a:solidFill>
              </a:rPr>
            </a:br>
            <a:r>
              <a:rPr lang="ru" sz="4300">
                <a:solidFill>
                  <a:schemeClr val="lt1"/>
                </a:solidFill>
              </a:rPr>
              <a:t>и фикстуры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1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295" name="Google Shape;295;p21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parametrize</a:t>
            </a:r>
            <a:endParaRPr/>
          </a:p>
        </p:txBody>
      </p:sp>
      <p:sp>
        <p:nvSpPr>
          <p:cNvPr id="296" name="Google Shape;296;p21"/>
          <p:cNvSpPr txBox="1"/>
          <p:nvPr>
            <p:ph idx="1" type="body"/>
          </p:nvPr>
        </p:nvSpPr>
        <p:spPr>
          <a:xfrm>
            <a:off x="432000" y="1548025"/>
            <a:ext cx="8520600" cy="14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ru">
                <a:solidFill>
                  <a:schemeClr val="dk2"/>
                </a:solidFill>
              </a:rPr>
              <a:t>pytest.mark.parametrize</a:t>
            </a:r>
            <a:r>
              <a:rPr lang="ru"/>
              <a:t> — это мощный инструмент в pytest, который позволяет запускать один и тот же тест с разными наборами входных данных.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600"/>
              <a:buNone/>
            </a:pPr>
            <a:r>
              <a:rPr lang="ru"/>
              <a:t>Это делает тесты более гибкими и позволяет проверить различные сценарии без дублирования кода.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302" name="Google Shape;302;p22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parametrize</a:t>
            </a:r>
            <a:endParaRPr/>
          </a:p>
        </p:txBody>
      </p:sp>
      <p:graphicFrame>
        <p:nvGraphicFramePr>
          <p:cNvPr id="303" name="Google Shape;303;p22"/>
          <p:cNvGraphicFramePr/>
          <p:nvPr/>
        </p:nvGraphicFramePr>
        <p:xfrm>
          <a:off x="497575" y="157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3014625"/>
              </a:tblGrid>
              <a:tr h="1249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4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test_add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add(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==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</a:t>
                      </a:r>
                      <a:endParaRPr sz="1400" u="none" cap="none" strike="noStrike">
                        <a:solidFill>
                          <a:srgbClr val="1750EB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add(-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==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400" u="none" cap="none" strike="noStrike">
                        <a:solidFill>
                          <a:srgbClr val="1750EB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add(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12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==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</a:t>
                      </a:r>
                      <a:endParaRPr sz="17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04" name="Google Shape;304;p22"/>
          <p:cNvGraphicFramePr/>
          <p:nvPr/>
        </p:nvGraphicFramePr>
        <p:xfrm>
          <a:off x="3654200" y="157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50757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ru" sz="1400" u="none" cap="none" strike="noStrike">
                          <a:solidFill>
                            <a:srgbClr val="9E880D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@pytest.mark.parametrize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"a, b, expected"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[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(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), (-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), (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12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])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4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test_add_with_param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expected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add(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==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expected</a:t>
                      </a:r>
                      <a:endParaRPr sz="1400" u="none" cap="none" strike="noStrike">
                        <a:solidFill>
                          <a:srgbClr val="9E880D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05" name="Google Shape;305;p22"/>
          <p:cNvGraphicFramePr/>
          <p:nvPr/>
        </p:nvGraphicFramePr>
        <p:xfrm>
          <a:off x="497575" y="329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21233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4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add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endParaRPr sz="1400" u="none" cap="none" strike="noStrike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3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311" name="Google Shape;311;p23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parametrize</a:t>
            </a:r>
            <a:endParaRPr/>
          </a:p>
        </p:txBody>
      </p:sp>
      <p:graphicFrame>
        <p:nvGraphicFramePr>
          <p:cNvPr id="312" name="Google Shape;312;p23"/>
          <p:cNvGraphicFramePr/>
          <p:nvPr/>
        </p:nvGraphicFramePr>
        <p:xfrm>
          <a:off x="467750" y="1616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8325300"/>
              </a:tblGrid>
              <a:tr h="3375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b="1" lang="ru" sz="2400" u="none" cap="none" strike="noStrike">
                          <a:solidFill>
                            <a:srgbClr val="9E880D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@pytest.mark.parametrize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2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"a, b, expected"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[</a:t>
                      </a:r>
                      <a:endParaRPr sz="2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(</a:t>
                      </a:r>
                      <a:r>
                        <a:rPr lang="ru" sz="2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2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2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), (-</a:t>
                      </a:r>
                      <a:r>
                        <a:rPr lang="ru" sz="2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2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2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), (</a:t>
                      </a:r>
                      <a:r>
                        <a:rPr lang="ru" sz="2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12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2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8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2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2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])</a:t>
                      </a:r>
                      <a:endParaRPr sz="2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ru" sz="2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24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test_add_with_param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2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2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2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expected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):</a:t>
                      </a:r>
                      <a:endParaRPr sz="2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2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add(</a:t>
                      </a:r>
                      <a:r>
                        <a:rPr lang="ru" sz="2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2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r>
                        <a:rPr lang="ru" sz="2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== </a:t>
                      </a:r>
                      <a:r>
                        <a:rPr lang="ru" sz="2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expected</a:t>
                      </a:r>
                      <a:endParaRPr sz="2400" u="none" cap="none" strike="noStrike">
                        <a:solidFill>
                          <a:srgbClr val="9E880D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13" name="Google Shape;313;p23"/>
          <p:cNvSpPr/>
          <p:nvPr/>
        </p:nvSpPr>
        <p:spPr>
          <a:xfrm>
            <a:off x="1237900" y="2132300"/>
            <a:ext cx="278400" cy="28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23"/>
          <p:cNvSpPr/>
          <p:nvPr/>
        </p:nvSpPr>
        <p:spPr>
          <a:xfrm>
            <a:off x="4899750" y="2860325"/>
            <a:ext cx="278400" cy="28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3"/>
          <p:cNvSpPr/>
          <p:nvPr/>
        </p:nvSpPr>
        <p:spPr>
          <a:xfrm>
            <a:off x="3065300" y="3226263"/>
            <a:ext cx="278400" cy="28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23"/>
          <p:cNvSpPr/>
          <p:nvPr/>
        </p:nvSpPr>
        <p:spPr>
          <a:xfrm>
            <a:off x="1787900" y="2132306"/>
            <a:ext cx="278400" cy="28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23"/>
          <p:cNvSpPr/>
          <p:nvPr/>
        </p:nvSpPr>
        <p:spPr>
          <a:xfrm>
            <a:off x="5449775" y="2860331"/>
            <a:ext cx="278400" cy="28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23"/>
          <p:cNvSpPr/>
          <p:nvPr/>
        </p:nvSpPr>
        <p:spPr>
          <a:xfrm>
            <a:off x="3615350" y="3226263"/>
            <a:ext cx="278400" cy="28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23"/>
          <p:cNvSpPr/>
          <p:nvPr/>
        </p:nvSpPr>
        <p:spPr>
          <a:xfrm>
            <a:off x="2337900" y="2132288"/>
            <a:ext cx="278400" cy="28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23"/>
          <p:cNvSpPr/>
          <p:nvPr/>
        </p:nvSpPr>
        <p:spPr>
          <a:xfrm>
            <a:off x="5999800" y="2860325"/>
            <a:ext cx="1537800" cy="28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23"/>
          <p:cNvSpPr/>
          <p:nvPr/>
        </p:nvSpPr>
        <p:spPr>
          <a:xfrm>
            <a:off x="4740975" y="3226275"/>
            <a:ext cx="1537800" cy="287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4"/>
          <p:cNvSpPr txBox="1"/>
          <p:nvPr>
            <p:ph idx="1" type="body"/>
          </p:nvPr>
        </p:nvSpPr>
        <p:spPr>
          <a:xfrm>
            <a:off x="432000" y="1548025"/>
            <a:ext cx="8520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ru"/>
              <a:t>Решаем задачу: </a:t>
            </a:r>
            <a:r>
              <a:rPr lang="ru">
                <a:solidFill>
                  <a:srgbClr val="1155CC"/>
                </a:solidFill>
              </a:rPr>
              <a:t>test_format_time.py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327" name="Google Shape;327;p24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Практика</a:t>
            </a:r>
            <a:endParaRPr/>
          </a:p>
        </p:txBody>
      </p:sp>
      <p:sp>
        <p:nvSpPr>
          <p:cNvPr id="328" name="Google Shape;328;p24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Часть-2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5"/>
          <p:cNvSpPr txBox="1"/>
          <p:nvPr>
            <p:ph idx="1" type="body"/>
          </p:nvPr>
        </p:nvSpPr>
        <p:spPr>
          <a:xfrm>
            <a:off x="432000" y="1548025"/>
            <a:ext cx="8520600" cy="14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ru">
                <a:solidFill>
                  <a:schemeClr val="dk2"/>
                </a:solidFill>
              </a:rPr>
              <a:t>Фикстуры (fixtures)</a:t>
            </a:r>
            <a:r>
              <a:rPr lang="ru"/>
              <a:t>— это функции, которые выполняются перед (или после) тестами для настройки тестового окружения, подготовки данных или выполнения других необходимых действий.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600"/>
              <a:buNone/>
            </a:pPr>
            <a:r>
              <a:rPr lang="ru"/>
              <a:t>Они помогают сделать тесты более читаемыми, поддерживаемыми и эффективными.</a:t>
            </a:r>
            <a:endParaRPr/>
          </a:p>
        </p:txBody>
      </p:sp>
      <p:sp>
        <p:nvSpPr>
          <p:cNvPr id="334" name="Google Shape;334;p25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</p:txBody>
      </p:sp>
      <p:sp>
        <p:nvSpPr>
          <p:cNvPr id="335" name="Google Shape;335;p25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Фикстуры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6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</p:txBody>
      </p:sp>
      <p:sp>
        <p:nvSpPr>
          <p:cNvPr id="341" name="Google Shape;341;p26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Фикстуры</a:t>
            </a:r>
            <a:endParaRPr/>
          </a:p>
        </p:txBody>
      </p:sp>
      <p:graphicFrame>
        <p:nvGraphicFramePr>
          <p:cNvPr id="342" name="Google Shape;342;p26"/>
          <p:cNvGraphicFramePr/>
          <p:nvPr/>
        </p:nvGraphicFramePr>
        <p:xfrm>
          <a:off x="432000" y="1619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68954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pytest</a:t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9E880D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@pytest.fixture</a:t>
                      </a:r>
                      <a:endParaRPr sz="1800" u="none" cap="none" strike="noStrike">
                        <a:solidFill>
                          <a:srgbClr val="9E880D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8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string_list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():</a:t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i="1" lang="ru" sz="18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"""Создает список строк для тестирования."""</a:t>
                      </a:r>
                      <a:endParaRPr i="1" sz="1800" u="none" cap="none" strike="noStrike">
                        <a:solidFill>
                          <a:srgbClr val="8C8C8C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ru" sz="18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</a:t>
                      </a:r>
                      <a:r>
                        <a:rPr lang="ru" sz="18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"apple"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8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"banana"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8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"cherry"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]</a:t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8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test_list_contains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8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string_list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):</a:t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ru" sz="18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8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"banana" </a:t>
                      </a: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 </a:t>
                      </a:r>
                      <a:r>
                        <a:rPr lang="ru" sz="18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string_list</a:t>
                      </a:r>
                      <a:endParaRPr sz="1800" u="none" cap="none" strike="noStrike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7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</p:txBody>
      </p:sp>
      <p:sp>
        <p:nvSpPr>
          <p:cNvPr id="348" name="Google Shape;348;p27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Фикстуры</a:t>
            </a:r>
            <a:endParaRPr/>
          </a:p>
        </p:txBody>
      </p:sp>
      <p:graphicFrame>
        <p:nvGraphicFramePr>
          <p:cNvPr id="349" name="Google Shape;349;p27"/>
          <p:cNvGraphicFramePr/>
          <p:nvPr/>
        </p:nvGraphicFramePr>
        <p:xfrm>
          <a:off x="432000" y="1619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68954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pytest</a:t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9E880D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@pytest.fixture</a:t>
                      </a:r>
                      <a:endParaRPr sz="1800" u="none" cap="none" strike="noStrike">
                        <a:solidFill>
                          <a:srgbClr val="9E880D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8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string_list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():</a:t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i="1" lang="ru" sz="18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"""Создает список строк для тестирования."""</a:t>
                      </a:r>
                      <a:endParaRPr i="1" sz="1800" u="none" cap="none" strike="noStrike">
                        <a:solidFill>
                          <a:srgbClr val="8C8C8C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i="1" lang="ru" sz="18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</a:t>
                      </a:r>
                      <a:r>
                        <a:rPr lang="ru" sz="18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"apple"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8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"banana"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8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"cherry"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]</a:t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8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test_list_contains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8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string_list</a:t>
                      </a:r>
                      <a:r>
                        <a:rPr lang="ru" sz="18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):</a:t>
                      </a:r>
                      <a:endParaRPr sz="18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i="1" lang="ru" sz="18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8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"banana" </a:t>
                      </a:r>
                      <a:r>
                        <a:rPr lang="ru" sz="18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 </a:t>
                      </a:r>
                      <a:r>
                        <a:rPr lang="ru" sz="18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string_list</a:t>
                      </a:r>
                      <a:endParaRPr sz="1800" u="none" cap="none" strike="noStrike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50" name="Google Shape;350;p27"/>
          <p:cNvSpPr/>
          <p:nvPr/>
        </p:nvSpPr>
        <p:spPr>
          <a:xfrm>
            <a:off x="3670400" y="3645625"/>
            <a:ext cx="1541100" cy="2601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27"/>
          <p:cNvSpPr/>
          <p:nvPr/>
        </p:nvSpPr>
        <p:spPr>
          <a:xfrm>
            <a:off x="1046800" y="2571750"/>
            <a:ext cx="1541100" cy="2601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2" name="Google Shape;352;p27"/>
          <p:cNvCxnSpPr>
            <a:stCxn id="350" idx="0"/>
            <a:endCxn id="351" idx="3"/>
          </p:cNvCxnSpPr>
          <p:nvPr/>
        </p:nvCxnSpPr>
        <p:spPr>
          <a:xfrm rot="10800000">
            <a:off x="2587850" y="2701825"/>
            <a:ext cx="1853100" cy="943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sm" w="sm" type="none"/>
            <a:tailEnd len="med" w="med" type="triangle"/>
          </a:ln>
        </p:spPr>
      </p:cxnSp>
      <p:sp>
        <p:nvSpPr>
          <p:cNvPr id="353" name="Google Shape;353;p27"/>
          <p:cNvSpPr/>
          <p:nvPr/>
        </p:nvSpPr>
        <p:spPr>
          <a:xfrm>
            <a:off x="5137300" y="3218550"/>
            <a:ext cx="976700" cy="835600"/>
          </a:xfrm>
          <a:custGeom>
            <a:rect b="b" l="l" r="r" t="t"/>
            <a:pathLst>
              <a:path extrusionOk="0" h="33424" w="39068">
                <a:moveTo>
                  <a:pt x="28967" y="0"/>
                </a:moveTo>
                <a:cubicBezTo>
                  <a:pt x="30453" y="3652"/>
                  <a:pt x="42708" y="16340"/>
                  <a:pt x="37880" y="21911"/>
                </a:cubicBezTo>
                <a:cubicBezTo>
                  <a:pt x="33052" y="27482"/>
                  <a:pt x="6313" y="31505"/>
                  <a:pt x="0" y="33424"/>
                </a:cubicBezTo>
              </a:path>
            </a:pathLst>
          </a:custGeom>
          <a:noFill/>
          <a:ln cap="flat" cmpd="sng" w="19050">
            <a:solidFill>
              <a:schemeClr val="accent5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8"/>
          <p:cNvSpPr txBox="1"/>
          <p:nvPr>
            <p:ph type="title"/>
          </p:nvPr>
        </p:nvSpPr>
        <p:spPr>
          <a:xfrm>
            <a:off x="0" y="842150"/>
            <a:ext cx="19746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2.1</a:t>
            </a:r>
            <a:endParaRPr/>
          </a:p>
        </p:txBody>
      </p:sp>
      <p:sp>
        <p:nvSpPr>
          <p:cNvPr id="359" name="Google Shape;359;p28"/>
          <p:cNvSpPr txBox="1"/>
          <p:nvPr>
            <p:ph idx="1" type="subTitle"/>
          </p:nvPr>
        </p:nvSpPr>
        <p:spPr>
          <a:xfrm>
            <a:off x="2495350" y="1220900"/>
            <a:ext cx="6126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" sz="4300">
                <a:solidFill>
                  <a:schemeClr val="lt1"/>
                </a:solidFill>
              </a:rPr>
              <a:t>LiveCoding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9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3</a:t>
            </a:r>
            <a:endParaRPr/>
          </a:p>
        </p:txBody>
      </p:sp>
      <p:sp>
        <p:nvSpPr>
          <p:cNvPr id="365" name="Google Shape;365;p29"/>
          <p:cNvSpPr txBox="1"/>
          <p:nvPr>
            <p:ph idx="1" type="subTitle"/>
          </p:nvPr>
        </p:nvSpPr>
        <p:spPr>
          <a:xfrm>
            <a:off x="2495350" y="1220900"/>
            <a:ext cx="6126000" cy="13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" sz="4300">
                <a:solidFill>
                  <a:schemeClr val="lt1"/>
                </a:solidFill>
              </a:rPr>
              <a:t>Интеграция pytest с FastAPI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1</a:t>
            </a:r>
            <a:endParaRPr/>
          </a:p>
        </p:txBody>
      </p:sp>
      <p:sp>
        <p:nvSpPr>
          <p:cNvPr id="151" name="Google Shape;151;p3"/>
          <p:cNvSpPr txBox="1"/>
          <p:nvPr>
            <p:ph idx="1" type="subTitle"/>
          </p:nvPr>
        </p:nvSpPr>
        <p:spPr>
          <a:xfrm>
            <a:off x="2495350" y="1220900"/>
            <a:ext cx="61260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"/>
              <a:t>Знакомство с pytest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0"/>
          <p:cNvSpPr txBox="1"/>
          <p:nvPr>
            <p:ph idx="1" type="body"/>
          </p:nvPr>
        </p:nvSpPr>
        <p:spPr>
          <a:xfrm>
            <a:off x="432000" y="1548025"/>
            <a:ext cx="4872300" cy="14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lang="ru"/>
              <a:t>Тестирование API является важной частью разработки программного обеспечения.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600"/>
              <a:buNone/>
            </a:pPr>
            <a:r>
              <a:rPr lang="ru"/>
              <a:t>Оно помогает гарантировать, что ваш API работает правильно и надежно. </a:t>
            </a:r>
            <a:endParaRPr/>
          </a:p>
        </p:txBody>
      </p:sp>
      <p:sp>
        <p:nvSpPr>
          <p:cNvPr id="371" name="Google Shape;371;p30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Тестирование API</a:t>
            </a:r>
            <a:endParaRPr/>
          </a:p>
        </p:txBody>
      </p:sp>
      <p:pic>
        <p:nvPicPr>
          <p:cNvPr id="372" name="Google Shape;37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7375" y="888550"/>
            <a:ext cx="3183750" cy="292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1"/>
          <p:cNvSpPr txBox="1"/>
          <p:nvPr>
            <p:ph idx="1" type="body"/>
          </p:nvPr>
        </p:nvSpPr>
        <p:spPr>
          <a:xfrm>
            <a:off x="432000" y="1548025"/>
            <a:ext cx="3628200" cy="431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ru"/>
              <a:t>pip install pytest fastapi </a:t>
            </a:r>
            <a:r>
              <a:rPr lang="ru">
                <a:highlight>
                  <a:srgbClr val="D9EAD3"/>
                </a:highlight>
              </a:rPr>
              <a:t>httpx</a:t>
            </a:r>
            <a:r>
              <a:rPr lang="ru"/>
              <a:t> uvicorn </a:t>
            </a:r>
            <a:endParaRPr/>
          </a:p>
        </p:txBody>
      </p:sp>
      <p:sp>
        <p:nvSpPr>
          <p:cNvPr id="378" name="Google Shape;378;p31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FastApi + Pytest</a:t>
            </a:r>
            <a:endParaRPr/>
          </a:p>
        </p:txBody>
      </p:sp>
      <p:sp>
        <p:nvSpPr>
          <p:cNvPr id="379" name="Google Shape;379;p31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Необходимые библиотеки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2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FastApi + Pytest</a:t>
            </a:r>
            <a:endParaRPr/>
          </a:p>
        </p:txBody>
      </p:sp>
      <p:sp>
        <p:nvSpPr>
          <p:cNvPr id="385" name="Google Shape;385;p32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Начнем с простого обработчика</a:t>
            </a:r>
            <a:endParaRPr/>
          </a:p>
        </p:txBody>
      </p:sp>
      <p:graphicFrame>
        <p:nvGraphicFramePr>
          <p:cNvPr id="386" name="Google Shape;386;p32"/>
          <p:cNvGraphicFramePr/>
          <p:nvPr/>
        </p:nvGraphicFramePr>
        <p:xfrm>
          <a:off x="506275" y="1582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7239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from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fastapi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FastAPI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app = FastAPI()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items = [{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"name"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 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"Item 1"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}, {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"name"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 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"Item 2"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}]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9E880D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@app.get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"/items"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4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read_items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items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3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FastApi + Pytest</a:t>
            </a:r>
            <a:endParaRPr/>
          </a:p>
        </p:txBody>
      </p:sp>
      <p:sp>
        <p:nvSpPr>
          <p:cNvPr id="392" name="Google Shape;392;p33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Добавим автотест</a:t>
            </a:r>
            <a:endParaRPr/>
          </a:p>
        </p:txBody>
      </p:sp>
      <p:graphicFrame>
        <p:nvGraphicFramePr>
          <p:cNvPr id="393" name="Google Shape;393;p33"/>
          <p:cNvGraphicFramePr/>
          <p:nvPr/>
        </p:nvGraphicFramePr>
        <p:xfrm>
          <a:off x="506275" y="1887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7777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from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fastapi.testclient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TestClient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from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main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app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CE5CD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client = </a:t>
                      </a:r>
                      <a:r>
                        <a:rPr b="1"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CE5CD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TestClient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CE5CD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(app)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CE5CD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4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test_read_items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response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CE5CD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client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CFE2F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.get(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CFE2F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"/items"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CFE2F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CFE2F3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response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status_code ==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D9EAD3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200</a:t>
                      </a:r>
                      <a:endParaRPr sz="1400" u="none" cap="none" strike="noStrike">
                        <a:solidFill>
                          <a:srgbClr val="1750EB"/>
                        </a:solidFill>
                        <a:highlight>
                          <a:srgbClr val="D9EAD3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response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.json() == [{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"name"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 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"Item 1"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}, {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"name"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 </a:t>
                      </a:r>
                      <a:r>
                        <a:rPr lang="ru" sz="1400" u="none" cap="none" strike="noStrike">
                          <a:solidFill>
                            <a:srgbClr val="067D17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"Item 2"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}]</a:t>
                      </a:r>
                      <a:endParaRPr sz="1400" u="none" cap="none" strike="noStrike"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94" name="Google Shape;394;p33"/>
          <p:cNvSpPr/>
          <p:nvPr/>
        </p:nvSpPr>
        <p:spPr>
          <a:xfrm>
            <a:off x="506275" y="1616125"/>
            <a:ext cx="1223700" cy="271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test_api.py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4"/>
          <p:cNvSpPr txBox="1"/>
          <p:nvPr>
            <p:ph type="title"/>
          </p:nvPr>
        </p:nvSpPr>
        <p:spPr>
          <a:xfrm>
            <a:off x="0" y="842150"/>
            <a:ext cx="19746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3.1</a:t>
            </a:r>
            <a:endParaRPr/>
          </a:p>
        </p:txBody>
      </p:sp>
      <p:sp>
        <p:nvSpPr>
          <p:cNvPr id="400" name="Google Shape;400;p34"/>
          <p:cNvSpPr txBox="1"/>
          <p:nvPr>
            <p:ph idx="1" type="subTitle"/>
          </p:nvPr>
        </p:nvSpPr>
        <p:spPr>
          <a:xfrm>
            <a:off x="2495350" y="1220900"/>
            <a:ext cx="6126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" sz="4300">
                <a:solidFill>
                  <a:schemeClr val="lt1"/>
                </a:solidFill>
              </a:rPr>
              <a:t>LiveCoding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5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4</a:t>
            </a:r>
            <a:endParaRPr/>
          </a:p>
        </p:txBody>
      </p:sp>
      <p:sp>
        <p:nvSpPr>
          <p:cNvPr id="406" name="Google Shape;406;p35"/>
          <p:cNvSpPr txBox="1"/>
          <p:nvPr>
            <p:ph idx="1" type="subTitle"/>
          </p:nvPr>
        </p:nvSpPr>
        <p:spPr>
          <a:xfrm>
            <a:off x="2495350" y="1220900"/>
            <a:ext cx="6126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" sz="4300">
                <a:solidFill>
                  <a:schemeClr val="lt1"/>
                </a:solidFill>
              </a:rPr>
              <a:t>Практика с FastAPI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6"/>
          <p:cNvSpPr txBox="1"/>
          <p:nvPr>
            <p:ph idx="1" type="body"/>
          </p:nvPr>
        </p:nvSpPr>
        <p:spPr>
          <a:xfrm>
            <a:off x="432000" y="1548025"/>
            <a:ext cx="8520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ru"/>
              <a:t>Выполняем все задания, помеченные: </a:t>
            </a:r>
            <a:r>
              <a:rPr lang="ru">
                <a:solidFill>
                  <a:srgbClr val="1155CC"/>
                </a:solidFill>
              </a:rPr>
              <a:t># TODO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412" name="Google Shape;412;p36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Практика</a:t>
            </a:r>
            <a:endParaRPr/>
          </a:p>
        </p:txBody>
      </p:sp>
      <p:sp>
        <p:nvSpPr>
          <p:cNvPr id="413" name="Google Shape;413;p36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Работа с автотестами в FastApi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7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ru"/>
              <a:t>5</a:t>
            </a:r>
            <a:endParaRPr/>
          </a:p>
        </p:txBody>
      </p:sp>
      <p:sp>
        <p:nvSpPr>
          <p:cNvPr id="419" name="Google Shape;419;p37"/>
          <p:cNvSpPr txBox="1"/>
          <p:nvPr>
            <p:ph idx="1" type="subTitle"/>
          </p:nvPr>
        </p:nvSpPr>
        <p:spPr>
          <a:xfrm>
            <a:off x="2495350" y="1220900"/>
            <a:ext cx="6126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" sz="4300">
                <a:solidFill>
                  <a:schemeClr val="lt1"/>
                </a:solidFill>
              </a:rPr>
              <a:t>Документация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8"/>
          <p:cNvSpPr txBox="1"/>
          <p:nvPr>
            <p:ph idx="1" type="body"/>
          </p:nvPr>
        </p:nvSpPr>
        <p:spPr>
          <a:xfrm>
            <a:off x="4312850" y="1585175"/>
            <a:ext cx="1647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ru"/>
              <a:t>127.0.0.1/docs</a:t>
            </a:r>
            <a:endParaRPr/>
          </a:p>
        </p:txBody>
      </p:sp>
      <p:sp>
        <p:nvSpPr>
          <p:cNvPr id="425" name="Google Shape;425;p38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Документация</a:t>
            </a:r>
            <a:endParaRPr/>
          </a:p>
        </p:txBody>
      </p:sp>
      <p:pic>
        <p:nvPicPr>
          <p:cNvPr id="426" name="Google Shape;426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075" y="1203075"/>
            <a:ext cx="3436274" cy="3769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"/>
          <p:cNvSpPr txBox="1"/>
          <p:nvPr>
            <p:ph idx="1" type="body"/>
          </p:nvPr>
        </p:nvSpPr>
        <p:spPr>
          <a:xfrm>
            <a:off x="432000" y="1548025"/>
            <a:ext cx="6195600" cy="17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ru">
                <a:solidFill>
                  <a:schemeClr val="dk2"/>
                </a:solidFill>
              </a:rPr>
              <a:t>Pytest</a:t>
            </a:r>
            <a:r>
              <a:rPr lang="ru"/>
              <a:t> — это мощный и гибкий фреймворк для тестирования кода на Python.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600"/>
              <a:buNone/>
            </a:pPr>
            <a:r>
              <a:rPr lang="ru"/>
              <a:t>Он делает написание тестов простым и понятным, а также предоставляет множество возможностей для более сложных сценариев.</a:t>
            </a:r>
            <a:endParaRPr/>
          </a:p>
        </p:txBody>
      </p:sp>
      <p:sp>
        <p:nvSpPr>
          <p:cNvPr id="157" name="Google Shape;157;p4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</p:txBody>
      </p:sp>
      <p:pic>
        <p:nvPicPr>
          <p:cNvPr id="158" name="Google Shape;15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70250" y="920350"/>
            <a:ext cx="2293174" cy="229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"/>
          <p:cNvSpPr txBox="1"/>
          <p:nvPr>
            <p:ph idx="1" type="body"/>
          </p:nvPr>
        </p:nvSpPr>
        <p:spPr>
          <a:xfrm>
            <a:off x="432000" y="1548025"/>
            <a:ext cx="1718700" cy="4311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rPr lang="ru"/>
              <a:t>pip </a:t>
            </a:r>
            <a:r>
              <a:rPr lang="ru">
                <a:solidFill>
                  <a:srgbClr val="0000FF"/>
                </a:solidFill>
              </a:rPr>
              <a:t>install</a:t>
            </a:r>
            <a:r>
              <a:rPr lang="ru"/>
              <a:t> pytest</a:t>
            </a:r>
            <a:endParaRPr/>
          </a:p>
        </p:txBody>
      </p:sp>
      <p:sp>
        <p:nvSpPr>
          <p:cNvPr id="164" name="Google Shape;164;p5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</p:txBody>
      </p:sp>
      <p:sp>
        <p:nvSpPr>
          <p:cNvPr id="165" name="Google Shape;165;p5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Установка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"/>
          <p:cNvSpPr txBox="1"/>
          <p:nvPr>
            <p:ph idx="1" type="body"/>
          </p:nvPr>
        </p:nvSpPr>
        <p:spPr>
          <a:xfrm>
            <a:off x="432000" y="1548025"/>
            <a:ext cx="85206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b="1" lang="ru">
                <a:solidFill>
                  <a:schemeClr val="dk1"/>
                </a:solidFill>
              </a:rPr>
              <a:t>Тестовые файлы</a:t>
            </a:r>
            <a:r>
              <a:rPr lang="ru">
                <a:solidFill>
                  <a:schemeClr val="dk1"/>
                </a:solidFill>
              </a:rPr>
              <a:t>: имена тестовых файлов должны начинаться или заканчиваться словом </a:t>
            </a:r>
            <a:r>
              <a:rPr b="1" lang="ru">
                <a:solidFill>
                  <a:schemeClr val="dk1"/>
                </a:solidFill>
              </a:rPr>
              <a:t>test_</a:t>
            </a:r>
            <a:endParaRPr b="1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b="1" lang="ru"/>
              <a:t>Функции тестирования</a:t>
            </a:r>
            <a:r>
              <a:rPr lang="ru"/>
              <a:t>: функции тестирования — это обычные функции Python, имена которых начинаются с </a:t>
            </a:r>
            <a:r>
              <a:rPr b="1" lang="ru"/>
              <a:t>test_</a:t>
            </a:r>
            <a:endParaRPr b="1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b="1" lang="ru"/>
              <a:t>Оператор assert</a:t>
            </a:r>
            <a:r>
              <a:rPr lang="ru"/>
              <a:t>: если условие в assert истинно, тест проходит, иначе — падает.</a:t>
            </a:r>
            <a:endParaRPr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b="1" lang="ru"/>
              <a:t>Запуск тестов</a:t>
            </a:r>
            <a:r>
              <a:rPr lang="ru"/>
              <a:t>: Для запуска тестов используется команда pytest в терминале.</a:t>
            </a:r>
            <a:endParaRPr/>
          </a:p>
        </p:txBody>
      </p:sp>
      <p:sp>
        <p:nvSpPr>
          <p:cNvPr id="171" name="Google Shape;171;p6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72" name="Google Shape;172;p6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Основные понятия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78" name="Google Shape;178;p7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Тестирование обычной функции</a:t>
            </a:r>
            <a:endParaRPr/>
          </a:p>
        </p:txBody>
      </p:sp>
      <p:graphicFrame>
        <p:nvGraphicFramePr>
          <p:cNvPr id="179" name="Google Shape;179;p7"/>
          <p:cNvGraphicFramePr/>
          <p:nvPr/>
        </p:nvGraphicFramePr>
        <p:xfrm>
          <a:off x="432000" y="1733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62761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4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number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 </a:t>
                      </a:r>
                      <a:r>
                        <a:rPr lang="ru" sz="14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-&gt; </a:t>
                      </a:r>
                      <a:r>
                        <a:rPr lang="ru" sz="14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bool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i="1" lang="ru" sz="14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"""</a:t>
                      </a:r>
                      <a:endParaRPr i="1" sz="1400" u="none" cap="none" strike="noStrike">
                        <a:solidFill>
                          <a:srgbClr val="8C8C8C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ru" sz="14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Является ли число простым</a:t>
                      </a:r>
                      <a:endParaRPr i="1" sz="1400" u="none" cap="none" strike="noStrike">
                        <a:solidFill>
                          <a:srgbClr val="8C8C8C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ru" sz="14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"""</a:t>
                      </a:r>
                      <a:endParaRPr i="1" sz="1400" u="none" cap="none" strike="noStrike">
                        <a:solidFill>
                          <a:srgbClr val="8C8C8C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ru" sz="14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for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divider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 </a:t>
                      </a:r>
                      <a:r>
                        <a:rPr lang="ru" sz="14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range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4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(math.sqrt(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number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)) +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if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number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% </a:t>
                      </a:r>
                      <a:r>
                        <a:rPr lang="ru" sz="14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divider 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== </a:t>
                      </a:r>
                      <a:r>
                        <a:rPr lang="ru" sz="14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</a:t>
                      </a: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endParaRPr sz="14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</a:t>
                      </a: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False</a:t>
                      </a:r>
                      <a:endParaRPr sz="1400" u="none" cap="none" strike="noStrike"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ru" sz="14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return True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0" name="Google Shape;180;p7"/>
          <p:cNvSpPr/>
          <p:nvPr/>
        </p:nvSpPr>
        <p:spPr>
          <a:xfrm>
            <a:off x="432000" y="3827125"/>
            <a:ext cx="2607600" cy="10503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FFAB40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Как можно протестировать функцию известными вам способами?</a:t>
            </a:r>
            <a:endParaRPr b="1" i="0" sz="14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86" name="Google Shape;186;p8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Тестирование с помощью pytest</a:t>
            </a:r>
            <a:endParaRPr/>
          </a:p>
        </p:txBody>
      </p:sp>
      <p:graphicFrame>
        <p:nvGraphicFramePr>
          <p:cNvPr id="187" name="Google Shape;187;p8"/>
          <p:cNvGraphicFramePr/>
          <p:nvPr/>
        </p:nvGraphicFramePr>
        <p:xfrm>
          <a:off x="432000" y="1504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52803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ru" sz="12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2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2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number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 </a:t>
                      </a:r>
                      <a:r>
                        <a:rPr lang="ru" sz="12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 -&gt; </a:t>
                      </a:r>
                      <a:r>
                        <a:rPr lang="ru" sz="12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bool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endParaRPr sz="12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i="1" lang="ru" sz="1200" u="none" cap="none" strike="noStrike">
                          <a:solidFill>
                            <a:srgbClr val="8C8C8C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2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for </a:t>
                      </a:r>
                      <a:r>
                        <a:rPr lang="ru" sz="12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divider </a:t>
                      </a:r>
                      <a:r>
                        <a:rPr lang="ru" sz="12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 </a:t>
                      </a:r>
                      <a:r>
                        <a:rPr lang="ru" sz="12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range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</a:t>
                      </a:r>
                      <a:r>
                        <a:rPr lang="ru" sz="12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ru" sz="1200" u="none" cap="none" strike="noStrike">
                          <a:solidFill>
                            <a:srgbClr val="00008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int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(math.sqrt(</a:t>
                      </a:r>
                      <a:r>
                        <a:rPr lang="ru" sz="12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number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)) + </a:t>
                      </a:r>
                      <a:r>
                        <a:rPr lang="ru" sz="12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):</a:t>
                      </a:r>
                      <a:endParaRPr sz="12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</a:t>
                      </a:r>
                      <a:r>
                        <a:rPr lang="ru" sz="12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if </a:t>
                      </a:r>
                      <a:r>
                        <a:rPr lang="ru" sz="12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number 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% </a:t>
                      </a:r>
                      <a:r>
                        <a:rPr lang="ru" sz="12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divider 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== </a:t>
                      </a:r>
                      <a:r>
                        <a:rPr lang="ru" sz="12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</a:t>
                      </a: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endParaRPr sz="12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ru" sz="12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     </a:t>
                      </a:r>
                      <a:r>
                        <a:rPr lang="ru" sz="12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return False</a:t>
                      </a:r>
                      <a:endParaRPr sz="1200" u="none" cap="none" strike="noStrike"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ru" sz="12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return True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88" name="Google Shape;188;p8"/>
          <p:cNvGraphicFramePr/>
          <p:nvPr/>
        </p:nvGraphicFramePr>
        <p:xfrm>
          <a:off x="432000" y="3048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52803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from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1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test_numbers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():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200" u="none" cap="none" strike="noStrike"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9" name="Google Shape;189;p8"/>
          <p:cNvSpPr/>
          <p:nvPr/>
        </p:nvSpPr>
        <p:spPr>
          <a:xfrm>
            <a:off x="432000" y="2776725"/>
            <a:ext cx="1529400" cy="271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test_is_prime.py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432000" y="4646975"/>
            <a:ext cx="4740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ru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 pytest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9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ru"/>
              <a:t>Pytest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96" name="Google Shape;196;p9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ru"/>
              <a:t>Тестирование с помощью pytest</a:t>
            </a:r>
            <a:endParaRPr/>
          </a:p>
        </p:txBody>
      </p:sp>
      <p:graphicFrame>
        <p:nvGraphicFramePr>
          <p:cNvPr id="197" name="Google Shape;197;p9"/>
          <p:cNvGraphicFramePr/>
          <p:nvPr/>
        </p:nvGraphicFramePr>
        <p:xfrm>
          <a:off x="432000" y="1752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{D4946C6A-2022-4FEA-A7AE-F1FAC44562D5}</a:tableStyleId>
              </a:tblPr>
              <a:tblGrid>
                <a:gridCol w="52803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from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import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</a:t>
                      </a:r>
                      <a:r>
                        <a:rPr lang="ru" sz="1100" u="none" cap="none" strike="noStrike">
                          <a:solidFill>
                            <a:srgbClr val="00627A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test_numbers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():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100" u="none" cap="none" strike="noStrike">
                        <a:solidFill>
                          <a:srgbClr val="080808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ru" sz="1100" u="none" cap="none" strike="noStrike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assert 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is_prime(</a:t>
                      </a:r>
                      <a:r>
                        <a:rPr lang="ru" sz="1100" u="none" cap="none" strike="noStrike">
                          <a:solidFill>
                            <a:srgbClr val="1750EB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</a:t>
                      </a:r>
                      <a:r>
                        <a:rPr lang="ru" sz="1100" u="none" cap="none" strike="noStrike">
                          <a:solidFill>
                            <a:srgbClr val="080808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)</a:t>
                      </a:r>
                      <a:endParaRPr sz="1200" u="none" cap="none" strike="noStrike"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8" name="Google Shape;198;p9"/>
          <p:cNvSpPr/>
          <p:nvPr/>
        </p:nvSpPr>
        <p:spPr>
          <a:xfrm>
            <a:off x="432000" y="1481325"/>
            <a:ext cx="1529400" cy="271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test_is_prime.py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9"/>
          <p:cNvSpPr/>
          <p:nvPr/>
        </p:nvSpPr>
        <p:spPr>
          <a:xfrm>
            <a:off x="703000" y="3144625"/>
            <a:ext cx="1604100" cy="219600"/>
          </a:xfrm>
          <a:prstGeom prst="rect">
            <a:avLst/>
          </a:prstGeom>
          <a:noFill/>
          <a:ln cap="flat" cmpd="sng" w="9525">
            <a:solidFill>
              <a:srgbClr val="3D85C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0" name="Google Shape;200;p9"/>
          <p:cNvCxnSpPr>
            <a:stCxn id="199" idx="3"/>
            <a:endCxn id="201" idx="1"/>
          </p:cNvCxnSpPr>
          <p:nvPr/>
        </p:nvCxnSpPr>
        <p:spPr>
          <a:xfrm>
            <a:off x="2307100" y="3254425"/>
            <a:ext cx="582000" cy="693300"/>
          </a:xfrm>
          <a:prstGeom prst="curvedConnector3">
            <a:avLst>
              <a:gd fmla="val 50011" name="adj1"/>
            </a:avLst>
          </a:prstGeom>
          <a:noFill/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1" name="Google Shape;201;p9"/>
          <p:cNvSpPr txBox="1"/>
          <p:nvPr/>
        </p:nvSpPr>
        <p:spPr>
          <a:xfrm>
            <a:off x="2889225" y="3609100"/>
            <a:ext cx="3433800" cy="677100"/>
          </a:xfrm>
          <a:prstGeom prst="rect">
            <a:avLst/>
          </a:prstGeom>
          <a:noFill/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ru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Если выражение после </a:t>
            </a:r>
            <a:r>
              <a:rPr b="0" i="0" lang="ru" sz="1600" u="none" cap="none" strike="noStrike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assert</a:t>
            </a:r>
            <a:r>
              <a:rPr b="0" i="0" lang="ru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возвращает </a:t>
            </a:r>
            <a:r>
              <a:rPr b="0" i="0" lang="ru" sz="1600" u="none" cap="none" strike="noStrike">
                <a:solidFill>
                  <a:srgbClr val="38761D"/>
                </a:solidFill>
                <a:latin typeface="Arial"/>
                <a:ea typeface="Arial"/>
                <a:cs typeface="Arial"/>
                <a:sym typeface="Arial"/>
              </a:rPr>
              <a:t>true</a:t>
            </a:r>
            <a:r>
              <a:rPr b="0" i="0" lang="ru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то тест пройден.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lRanv1">
  <a:themeElements>
    <a:clrScheme name="Simple Light">
      <a:dk1>
        <a:srgbClr val="000000"/>
      </a:dk1>
      <a:lt1>
        <a:srgbClr val="FFFFFF"/>
      </a:lt1>
      <a:dk2>
        <a:srgbClr val="3D85C6"/>
      </a:dk2>
      <a:lt2>
        <a:srgbClr val="FFAB40"/>
      </a:lt2>
      <a:accent1>
        <a:srgbClr val="000000"/>
      </a:accent1>
      <a:accent2>
        <a:srgbClr val="FFFFFF"/>
      </a:accent2>
      <a:accent3>
        <a:srgbClr val="14A0FF"/>
      </a:accent3>
      <a:accent4>
        <a:srgbClr val="FFAB40"/>
      </a:accent4>
      <a:accent5>
        <a:srgbClr val="9039C9"/>
      </a:accent5>
      <a:accent6>
        <a:srgbClr val="FFFFFF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